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0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FFD-C1A0-4C55-AD91-8012CD9A9409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3EFD0-BFE3-460F-9785-9F6BFC07A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858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FFD-C1A0-4C55-AD91-8012CD9A9409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3EFD0-BFE3-460F-9785-9F6BFC07A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48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FFD-C1A0-4C55-AD91-8012CD9A9409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3EFD0-BFE3-460F-9785-9F6BFC07A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13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FFD-C1A0-4C55-AD91-8012CD9A9409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3EFD0-BFE3-460F-9785-9F6BFC07A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55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FFD-C1A0-4C55-AD91-8012CD9A9409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3EFD0-BFE3-460F-9785-9F6BFC07A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49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FFD-C1A0-4C55-AD91-8012CD9A9409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3EFD0-BFE3-460F-9785-9F6BFC07A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4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FFD-C1A0-4C55-AD91-8012CD9A9409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3EFD0-BFE3-460F-9785-9F6BFC07A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90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FFD-C1A0-4C55-AD91-8012CD9A9409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3EFD0-BFE3-460F-9785-9F6BFC07A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0281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FFD-C1A0-4C55-AD91-8012CD9A9409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3EFD0-BFE3-460F-9785-9F6BFC07A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044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FFD-C1A0-4C55-AD91-8012CD9A9409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3EFD0-BFE3-460F-9785-9F6BFC07A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3246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7FFD-C1A0-4C55-AD91-8012CD9A9409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3EFD0-BFE3-460F-9785-9F6BFC07A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7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07FFD-C1A0-4C55-AD91-8012CD9A9409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3EFD0-BFE3-460F-9785-9F6BFC07A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83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a1cert.com" TargetMode="External"/><Relationship Id="rId2" Type="http://schemas.openxmlformats.org/officeDocument/2006/relationships/hyperlink" Target="http://www.a1cert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340455"/>
          </a:xfrm>
        </p:spPr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721154"/>
            <a:ext cx="9144000" cy="1106440"/>
          </a:xfrm>
        </p:spPr>
        <p:txBody>
          <a:bodyPr/>
          <a:lstStyle/>
          <a:p>
            <a:r>
              <a:rPr lang="tr-TR" sz="3600" dirty="0" smtClean="0">
                <a:solidFill>
                  <a:srgbClr val="230E7C"/>
                </a:solidFill>
                <a:latin typeface="Britannic Bold" panose="020B0903060703020204" pitchFamily="34" charset="0"/>
              </a:rPr>
              <a:t>ISO 50001:2018 ENERJİ YÖNETİM SİSTEMİ UYGULAMA EĞİTİMİ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021" y="1914935"/>
            <a:ext cx="4246739" cy="1387823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997" y="1751161"/>
            <a:ext cx="1282263" cy="185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48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230E7C"/>
                </a:solidFill>
                <a:latin typeface="Britannic Bold" panose="020B0903060703020204" pitchFamily="34" charset="0"/>
              </a:rPr>
              <a:t>ISO 50001:2018 ENERJİ YÖNETİM SİSTEMİ UYGULAMA EĞİTİMİ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tr-TR" sz="3200" dirty="0" smtClean="0">
              <a:latin typeface="Britannic Bold" panose="020B0903060703020204" pitchFamily="34" charset="0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tr-TR" sz="3200" dirty="0" smtClean="0">
                <a:latin typeface="Britannic Bold" panose="020B0903060703020204" pitchFamily="34" charset="0"/>
                <a:ea typeface="+mj-ea"/>
                <a:cs typeface="+mj-cs"/>
              </a:rPr>
              <a:t>TARİH</a:t>
            </a:r>
            <a:r>
              <a:rPr lang="tr-TR" sz="3200" dirty="0">
                <a:latin typeface="Britannic Bold" panose="020B0903060703020204" pitchFamily="34" charset="0"/>
                <a:ea typeface="+mj-ea"/>
                <a:cs typeface="+mj-cs"/>
              </a:rPr>
              <a:t>: 6-7 MART 2019</a:t>
            </a:r>
          </a:p>
          <a:p>
            <a:pPr marL="0" indent="0" algn="ctr">
              <a:buNone/>
            </a:pPr>
            <a:r>
              <a:rPr lang="tr-TR" sz="3200" dirty="0">
                <a:latin typeface="Britannic Bold" panose="020B0903060703020204" pitchFamily="34" charset="0"/>
                <a:ea typeface="+mj-ea"/>
                <a:cs typeface="+mj-cs"/>
              </a:rPr>
              <a:t>EĞİTMEN: SEDAT VATANDAŞ</a:t>
            </a:r>
          </a:p>
          <a:p>
            <a:pPr marL="0" indent="0" algn="ctr">
              <a:buNone/>
            </a:pPr>
            <a:r>
              <a:rPr lang="tr-TR" sz="3200" dirty="0">
                <a:latin typeface="Britannic Bold" panose="020B0903060703020204" pitchFamily="34" charset="0"/>
                <a:ea typeface="+mj-ea"/>
                <a:cs typeface="+mj-cs"/>
              </a:rPr>
              <a:t>ÜCRET: 900 TL+KDV</a:t>
            </a:r>
          </a:p>
          <a:p>
            <a:pPr marL="0" indent="0" algn="ctr">
              <a:buNone/>
            </a:pPr>
            <a:r>
              <a:rPr lang="tr-TR" sz="3200" dirty="0">
                <a:latin typeface="Britannic Bold" panose="020B0903060703020204" pitchFamily="34" charset="0"/>
                <a:ea typeface="+mj-ea"/>
                <a:cs typeface="+mj-cs"/>
              </a:rPr>
              <a:t>YER: A1 BELGELENDİRME EĞİTİM SALONU</a:t>
            </a:r>
          </a:p>
          <a:p>
            <a:pPr marL="0" indent="0" algn="ctr">
              <a:buNone/>
            </a:pPr>
            <a:r>
              <a:rPr lang="tr-TR" sz="3200" dirty="0" smtClean="0">
                <a:latin typeface="Britannic Bold" panose="020B0903060703020204" pitchFamily="34" charset="0"/>
                <a:ea typeface="+mj-ea"/>
                <a:cs typeface="+mj-cs"/>
              </a:rPr>
              <a:t>ÜMRANİYE/İSTANBUL</a:t>
            </a:r>
          </a:p>
          <a:p>
            <a:pPr marL="0" indent="0" algn="ctr">
              <a:buNone/>
            </a:pPr>
            <a:r>
              <a:rPr lang="tr-TR" sz="3200" dirty="0">
                <a:latin typeface="Britannic Bold" panose="020B0903060703020204" pitchFamily="34" charset="0"/>
                <a:ea typeface="+mj-ea"/>
                <a:cs typeface="+mj-cs"/>
              </a:rPr>
              <a:t>+</a:t>
            </a:r>
            <a:r>
              <a:rPr lang="tr-TR" sz="3200" dirty="0" smtClean="0">
                <a:latin typeface="Britannic Bold" panose="020B0903060703020204" pitchFamily="34" charset="0"/>
                <a:ea typeface="+mj-ea"/>
                <a:cs typeface="+mj-cs"/>
              </a:rPr>
              <a:t>90 (216) 640 11 01</a:t>
            </a:r>
          </a:p>
          <a:p>
            <a:pPr marL="0" indent="0" algn="ctr">
              <a:buNone/>
            </a:pPr>
            <a:r>
              <a:rPr lang="tr-TR" sz="3200" dirty="0" smtClean="0">
                <a:latin typeface="Britannic Bold" panose="020B0903060703020204" pitchFamily="34" charset="0"/>
                <a:ea typeface="+mj-ea"/>
                <a:cs typeface="+mj-cs"/>
              </a:rPr>
              <a:t>info@a1cert.com</a:t>
            </a:r>
            <a:endParaRPr lang="tr-TR" sz="3200" dirty="0">
              <a:latin typeface="Britannic Bold" panose="020B0903060703020204" pitchFamily="34" charset="0"/>
              <a:ea typeface="+mj-ea"/>
              <a:cs typeface="+mj-cs"/>
            </a:endParaRPr>
          </a:p>
          <a:p>
            <a:pPr marL="0" indent="0" algn="ctr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674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>
                <a:solidFill>
                  <a:srgbClr val="230E7C"/>
                </a:solidFill>
                <a:latin typeface="Britannic Bold" panose="020B0903060703020204" pitchFamily="34" charset="0"/>
              </a:rPr>
              <a:t>Bu eğitimi </a:t>
            </a:r>
            <a:r>
              <a:rPr lang="tr-TR" dirty="0" smtClean="0">
                <a:solidFill>
                  <a:srgbClr val="230E7C"/>
                </a:solidFill>
                <a:latin typeface="Britannic Bold" panose="020B0903060703020204" pitchFamily="34" charset="0"/>
              </a:rPr>
              <a:t>neden almalısınız?</a:t>
            </a:r>
            <a:endParaRPr lang="tr-TR" dirty="0">
              <a:solidFill>
                <a:srgbClr val="230E7C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54727"/>
            <a:ext cx="10515600" cy="4722236"/>
          </a:xfrm>
        </p:spPr>
        <p:txBody>
          <a:bodyPr>
            <a:noAutofit/>
          </a:bodyPr>
          <a:lstStyle/>
          <a:p>
            <a:pPr algn="ctr"/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Kuruluşunuz enerji kullanımını, </a:t>
            </a: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ISO 50001 Enerji Yönetim Sistemi Standardı çerçevesinde </a:t>
            </a: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yönetmek,</a:t>
            </a:r>
            <a:endParaRPr lang="tr-TR" dirty="0">
              <a:latin typeface="Britannic Bold" panose="020B0903060703020204" pitchFamily="34" charset="0"/>
              <a:ea typeface="+mj-ea"/>
              <a:cs typeface="+mj-cs"/>
            </a:endParaRPr>
          </a:p>
          <a:p>
            <a:pPr algn="ctr"/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 Enerji tüketimlerinizi azaltarak, hem </a:t>
            </a: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işletmenize hem ülkemize </a:t>
            </a: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ekonomik katkıda bulunmak, dünya pazarında rekabet etme kabiliyetimizi </a:t>
            </a: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artırmak,</a:t>
            </a:r>
            <a:endParaRPr lang="tr-TR" dirty="0">
              <a:latin typeface="Britannic Bold" panose="020B0903060703020204" pitchFamily="34" charset="0"/>
              <a:ea typeface="+mj-ea"/>
              <a:cs typeface="+mj-cs"/>
            </a:endParaRPr>
          </a:p>
          <a:p>
            <a:pPr algn="ctr"/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Enerji verimliliğini bir kurum kültürü haline getirerek, çevreye daha az karbon salmak ve dünyayı küresel ısınmadan, iklim </a:t>
            </a: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felaketlerinden korumak,</a:t>
            </a:r>
            <a:endParaRPr lang="tr-TR" dirty="0">
              <a:latin typeface="Britannic Bold" panose="020B0903060703020204" pitchFamily="34" charset="0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h</a:t>
            </a: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edefleriniz </a:t>
            </a: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arasında yer alıyorsa bu </a:t>
            </a: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eğitime katılmalısınız ve </a:t>
            </a: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şirketinizde bu yönetim sistemini </a:t>
            </a:r>
            <a:r>
              <a:rPr lang="tr-TR" dirty="0" err="1" smtClean="0">
                <a:latin typeface="Britannic Bold" panose="020B0903060703020204" pitchFamily="34" charset="0"/>
                <a:ea typeface="+mj-ea"/>
                <a:cs typeface="+mj-cs"/>
              </a:rPr>
              <a:t>uygulğamalı</a:t>
            </a: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 </a:t>
            </a: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ve her seviyeye yaymalısınız.</a:t>
            </a:r>
          </a:p>
        </p:txBody>
      </p:sp>
    </p:spTree>
    <p:extLst>
      <p:ext uri="{BB962C8B-B14F-4D97-AF65-F5344CB8AC3E}">
        <p14:creationId xmlns:p14="http://schemas.microsoft.com/office/powerpoint/2010/main" val="277631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230E7C"/>
                </a:solidFill>
                <a:latin typeface="Britannic Bold" panose="020B0903060703020204" pitchFamily="34" charset="0"/>
              </a:rPr>
              <a:t>Bu eğitimi neden </a:t>
            </a:r>
            <a:r>
              <a:rPr lang="tr-TR" dirty="0">
                <a:solidFill>
                  <a:srgbClr val="230E7C"/>
                </a:solidFill>
                <a:latin typeface="Britannic Bold" panose="020B0903060703020204" pitchFamily="34" charset="0"/>
              </a:rPr>
              <a:t>A1 Belgelendirmeden almalısınız?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106866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A1 belgelendirme,</a:t>
            </a:r>
          </a:p>
          <a:p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ISO 50001:2018 Enerji Yönetim Sisteminde de, Türk Akreditasyon Kurumu tarafından Türkiye’ de yetkilendirilen en geniş kapsamlı belgelendirme kuruluşlardan biridir.</a:t>
            </a:r>
          </a:p>
          <a:p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Eğitmenlerimiz, sahada enerji etüdü yapan, enerji yönetim sistemi kuran, uygulayan enerji yöneticileri ve baş denetçilerdir.</a:t>
            </a:r>
          </a:p>
          <a:p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Eğitimlerimizde sadece standart maddelerinin açıklanmıyor, standart maddelerinin nasıl uygulanacağına dair örnekler ve senaryolar ile donatılmış bir eğitim </a:t>
            </a:r>
            <a:r>
              <a:rPr lang="tr-TR" dirty="0" err="1" smtClean="0">
                <a:latin typeface="Britannic Bold" panose="020B0903060703020204" pitchFamily="34" charset="0"/>
                <a:ea typeface="+mj-ea"/>
                <a:cs typeface="+mj-cs"/>
              </a:rPr>
              <a:t>metedolojisi</a:t>
            </a: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 uygulanmaktadır.</a:t>
            </a:r>
          </a:p>
          <a:p>
            <a:endParaRPr lang="tr-TR" dirty="0">
              <a:latin typeface="Britannic Bold" panose="020B0903060703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651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230E7C"/>
                </a:solidFill>
                <a:latin typeface="Britannic Bold" panose="020B0903060703020204" pitchFamily="34" charset="0"/>
              </a:rPr>
              <a:t>Sedat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230E7C"/>
                </a:solidFill>
                <a:latin typeface="Britannic Bold" panose="020B0903060703020204" pitchFamily="34" charset="0"/>
              </a:rPr>
              <a:t>Vatandaş kimdir?</a:t>
            </a:r>
            <a:endParaRPr lang="tr-TR" dirty="0">
              <a:solidFill>
                <a:srgbClr val="230E7C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690688"/>
            <a:ext cx="1093101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latin typeface="Britannic Bold" panose="020B0903060703020204" pitchFamily="34" charset="0"/>
              </a:rPr>
              <a:t>Sedat Vatandaş,</a:t>
            </a:r>
          </a:p>
          <a:p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Makine Mühendisi ve bu bölümünde </a:t>
            </a: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yüksek lisans yapmış, </a:t>
            </a:r>
          </a:p>
          <a:p>
            <a:r>
              <a:rPr lang="tr-TR" dirty="0">
                <a:latin typeface="Britannic Bold" panose="020B0903060703020204" pitchFamily="34" charset="0"/>
              </a:rPr>
              <a:t>UNIDO&amp;UNDP </a:t>
            </a: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Türkiye’de </a:t>
            </a: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Sanayide Enerji Verimliliği Projesinde </a:t>
            </a: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eğitmen ve danışman olarak yer </a:t>
            </a: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almış,</a:t>
            </a:r>
          </a:p>
          <a:p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Ulusal ve uluslararası bir çok enerji verimliliği projesinde bulunmuş</a:t>
            </a:r>
          </a:p>
          <a:p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Otomotiv</a:t>
            </a: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, tekstil ve gıda gibi sanayi firmalarında ve belediyelerde ISO 50001 Enerji Yönetim Sistemi Kurulum Danışmanlığı ve enerji verimliliği projeleri hayata geçirmiş bir enerji yöneticisidir.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7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>
                <a:solidFill>
                  <a:srgbClr val="230E7C"/>
                </a:solidFill>
                <a:latin typeface="Britannic Bold" panose="020B0903060703020204" pitchFamily="34" charset="0"/>
              </a:rPr>
              <a:t>Kimler </a:t>
            </a:r>
            <a:r>
              <a:rPr lang="tr-TR" dirty="0" smtClean="0">
                <a:solidFill>
                  <a:srgbClr val="230E7C"/>
                </a:solidFill>
                <a:latin typeface="Britannic Bold" panose="020B0903060703020204" pitchFamily="34" charset="0"/>
              </a:rPr>
              <a:t>katılmalı?</a:t>
            </a:r>
            <a:endParaRPr lang="tr-TR" dirty="0">
              <a:solidFill>
                <a:srgbClr val="230E7C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999839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Mühendis </a:t>
            </a: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arkadaşlar,</a:t>
            </a:r>
          </a:p>
          <a:p>
            <a:pPr>
              <a:lnSpc>
                <a:spcPct val="100000"/>
              </a:lnSpc>
            </a:pP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Enerji </a:t>
            </a: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yöneticileri,</a:t>
            </a:r>
          </a:p>
          <a:p>
            <a:pPr>
              <a:lnSpc>
                <a:spcPct val="100000"/>
              </a:lnSpc>
            </a:pP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Proje </a:t>
            </a: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etüt sertifikasına sahip arkadaşlar,</a:t>
            </a:r>
          </a:p>
          <a:p>
            <a:pPr>
              <a:lnSpc>
                <a:spcPct val="100000"/>
              </a:lnSpc>
            </a:pP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Enerji verimliliği ekibinde bulunan teknik ekip üyeleri,</a:t>
            </a:r>
          </a:p>
          <a:p>
            <a:pPr>
              <a:lnSpc>
                <a:spcPct val="100000"/>
              </a:lnSpc>
            </a:pP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ISO 50001 Sistem kurulumu ve uygulamaları yapacak olan tüm arkadaşlar,</a:t>
            </a:r>
          </a:p>
          <a:p>
            <a:pPr>
              <a:lnSpc>
                <a:spcPct val="100000"/>
              </a:lnSpc>
            </a:pP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ISO 50001:2011 </a:t>
            </a: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versiyonundan </a:t>
            </a: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ISO 50001:2018 </a:t>
            </a: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versiyonuna </a:t>
            </a: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Kuruluşlarının geçişlerini yapacak olan arkadaşlar,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Mutlaka katılmalı ve bu eğitimi faydalanmasını istediği </a:t>
            </a:r>
            <a:r>
              <a:rPr lang="tr-TR" dirty="0" smtClean="0">
                <a:latin typeface="Britannic Bold" panose="020B0903060703020204" pitchFamily="34" charset="0"/>
                <a:ea typeface="+mj-ea"/>
                <a:cs typeface="+mj-cs"/>
              </a:rPr>
              <a:t>arkadaşlara </a:t>
            </a:r>
            <a:r>
              <a:rPr lang="tr-TR" dirty="0">
                <a:latin typeface="Britannic Bold" panose="020B0903060703020204" pitchFamily="34" charset="0"/>
                <a:ea typeface="+mj-ea"/>
                <a:cs typeface="+mj-cs"/>
              </a:rPr>
              <a:t>haber vermelidir.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586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>
                <a:solidFill>
                  <a:srgbClr val="230E7C"/>
                </a:solidFill>
                <a:latin typeface="Britannic Bold" panose="020B0903060703020204" pitchFamily="34" charset="0"/>
              </a:rPr>
              <a:t>Tüm Türkiye’den katılım bekliyoruz.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600" dirty="0">
                <a:latin typeface="Britannic Bold" panose="020B0903060703020204" pitchFamily="34" charset="0"/>
                <a:ea typeface="+mj-ea"/>
                <a:cs typeface="+mj-cs"/>
              </a:rPr>
              <a:t>Bilgimizi ve Enerjimizi sizinle paylaşmaya hazırız. Çok keyifli, bilgi dolu bir eğitim sizi bekliyor.</a:t>
            </a:r>
          </a:p>
          <a:p>
            <a:pPr>
              <a:lnSpc>
                <a:spcPct val="80000"/>
              </a:lnSpc>
            </a:pPr>
            <a:r>
              <a:rPr lang="tr-TR" sz="2600" dirty="0">
                <a:latin typeface="Britannic Bold" panose="020B0903060703020204" pitchFamily="34" charset="0"/>
                <a:ea typeface="+mj-ea"/>
                <a:cs typeface="+mj-cs"/>
              </a:rPr>
              <a:t>Başvurularınızı;</a:t>
            </a:r>
          </a:p>
          <a:p>
            <a:r>
              <a:rPr lang="tr-TR" sz="2600" dirty="0">
                <a:latin typeface="Britannic Bold" panose="020B0903060703020204" pitchFamily="34" charset="0"/>
                <a:ea typeface="+mj-ea"/>
                <a:cs typeface="+mj-cs"/>
              </a:rPr>
              <a:t>Web sitemizden </a:t>
            </a:r>
            <a:r>
              <a:rPr lang="tr-TR" dirty="0">
                <a:hlinkClick r:id="rId2"/>
              </a:rPr>
              <a:t>www.a1cert.com</a:t>
            </a:r>
            <a:r>
              <a:rPr lang="tr-TR" dirty="0" smtClean="0"/>
              <a:t>, </a:t>
            </a:r>
          </a:p>
          <a:p>
            <a:r>
              <a:rPr lang="tr-TR" sz="2600" dirty="0">
                <a:latin typeface="Britannic Bold" panose="020B0903060703020204" pitchFamily="34" charset="0"/>
                <a:ea typeface="+mj-ea"/>
                <a:cs typeface="+mj-cs"/>
              </a:rPr>
              <a:t>E-posta adresimizden </a:t>
            </a:r>
            <a:r>
              <a:rPr lang="tr-TR" dirty="0" smtClean="0">
                <a:hlinkClick r:id="rId3"/>
              </a:rPr>
              <a:t>info@a1cert.com</a:t>
            </a:r>
            <a:endParaRPr lang="tr-TR" dirty="0" smtClean="0"/>
          </a:p>
          <a:p>
            <a:r>
              <a:rPr lang="tr-TR" sz="2600" dirty="0">
                <a:latin typeface="Britannic Bold" panose="020B0903060703020204" pitchFamily="34" charset="0"/>
                <a:ea typeface="+mj-ea"/>
                <a:cs typeface="+mj-cs"/>
              </a:rPr>
              <a:t>ve telefon numaralarımızı arayarak </a:t>
            </a:r>
            <a:r>
              <a:rPr lang="tr-TR" dirty="0">
                <a:solidFill>
                  <a:schemeClr val="accent5">
                    <a:lumMod val="75000"/>
                  </a:schemeClr>
                </a:solidFill>
              </a:rPr>
              <a:t>+90 216 640 11 01 </a:t>
            </a:r>
          </a:p>
          <a:p>
            <a:pPr marL="0" indent="0">
              <a:buNone/>
            </a:pPr>
            <a:r>
              <a:rPr lang="tr-TR" sz="2600" dirty="0">
                <a:latin typeface="Britannic Bold" panose="020B0903060703020204" pitchFamily="34" charset="0"/>
                <a:ea typeface="+mj-ea"/>
                <a:cs typeface="+mj-cs"/>
              </a:rPr>
              <a:t>yapabilirsiniz</a:t>
            </a:r>
          </a:p>
        </p:txBody>
      </p:sp>
    </p:spTree>
    <p:extLst>
      <p:ext uri="{BB962C8B-B14F-4D97-AF65-F5344CB8AC3E}">
        <p14:creationId xmlns:p14="http://schemas.microsoft.com/office/powerpoint/2010/main" val="16423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341</Words>
  <Application>Microsoft Office PowerPoint</Application>
  <PresentationFormat>Geniş ekran</PresentationFormat>
  <Paragraphs>41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Britannic Bold</vt:lpstr>
      <vt:lpstr>Calibri</vt:lpstr>
      <vt:lpstr>Calibri Light</vt:lpstr>
      <vt:lpstr>Office Teması</vt:lpstr>
      <vt:lpstr>PowerPoint Sunusu</vt:lpstr>
      <vt:lpstr>ISO 50001:2018 ENERJİ YÖNETİM SİSTEMİ UYGULAMA EĞİTİMİ</vt:lpstr>
      <vt:lpstr>Bu eğitimi neden almalısınız?</vt:lpstr>
      <vt:lpstr>Bu eğitimi neden A1 Belgelendirmeden almalısınız?</vt:lpstr>
      <vt:lpstr>Sedat Vatandaş kimdir?</vt:lpstr>
      <vt:lpstr>Kimler katılmalı?</vt:lpstr>
      <vt:lpstr>Tüm Türkiye’den katılım bekliyoruz.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Bahar AYDIN</dc:creator>
  <cp:lastModifiedBy>Bahar AYDIN</cp:lastModifiedBy>
  <cp:revision>15</cp:revision>
  <dcterms:created xsi:type="dcterms:W3CDTF">2020-01-24T20:39:46Z</dcterms:created>
  <dcterms:modified xsi:type="dcterms:W3CDTF">2020-01-28T08:09:17Z</dcterms:modified>
</cp:coreProperties>
</file>